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16200438"/>
  <p:notesSz cx="6858000" cy="9144000"/>
  <p:defaultTextStyle>
    <a:defPPr>
      <a:defRPr lang="ja-JP"/>
    </a:defPPr>
    <a:lvl1pPr marL="0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1pPr>
    <a:lvl2pPr marL="1079998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2pPr>
    <a:lvl3pPr marL="2159996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3pPr>
    <a:lvl4pPr marL="3239994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4pPr>
    <a:lvl5pPr marL="4319991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5pPr>
    <a:lvl6pPr marL="5399989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6pPr>
    <a:lvl7pPr marL="6479987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7pPr>
    <a:lvl8pPr marL="7559985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8pPr>
    <a:lvl9pPr marL="8639983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2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630" y="84"/>
      </p:cViewPr>
      <p:guideLst>
        <p:guide orient="horz" pos="5102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05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26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1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2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55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7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9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35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7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9A68E-CF84-4EAC-9296-A4721069F756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220115-D38A-5DAF-F55F-4B3DA883E2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14637534"/>
            <a:ext cx="28800426" cy="1301736"/>
          </a:xfrm>
          <a:prstGeom prst="rect">
            <a:avLst/>
          </a:prstGeom>
          <a:gradFill rotWithShape="0">
            <a:gsLst>
              <a:gs pos="0">
                <a:schemeClr val="bg1">
                  <a:lumMod val="85000"/>
                </a:schemeClr>
              </a:gs>
              <a:gs pos="50000">
                <a:srgbClr val="FFFFFF"/>
              </a:gs>
              <a:gs pos="100000">
                <a:schemeClr val="bg1">
                  <a:lumMod val="8500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D0EF54-BD90-AE3C-668C-707C69FF5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15939269"/>
            <a:ext cx="27567935" cy="162643"/>
          </a:xfrm>
          <a:prstGeom prst="rect">
            <a:avLst/>
          </a:prstGeom>
          <a:gradFill rotWithShape="0">
            <a:gsLst>
              <a:gs pos="0">
                <a:srgbClr val="D9232B"/>
              </a:gs>
              <a:gs pos="70000">
                <a:srgbClr val="F3B9BB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56D165F-55A8-6826-168C-97D3A46614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2129" y="16168776"/>
            <a:ext cx="27242650" cy="40661"/>
          </a:xfrm>
          <a:prstGeom prst="rect">
            <a:avLst/>
          </a:prstGeom>
          <a:gradFill rotWithShape="0">
            <a:gsLst>
              <a:gs pos="70000">
                <a:srgbClr val="FFFBBE"/>
              </a:gs>
              <a:gs pos="0">
                <a:srgbClr val="FFF104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BAC9A1B-754D-11F7-9B4F-90FF7C59530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4919914" y="14591646"/>
            <a:ext cx="3800964" cy="128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15386" y="3150667"/>
            <a:ext cx="13898135" cy="316323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59854" y="192109"/>
            <a:ext cx="82807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>
                <a:latin typeface="+mj-lt"/>
                <a:ea typeface="+mj-ea"/>
              </a:rPr>
              <a:t> Title – Arial; 44 no bold, black</a:t>
            </a:r>
            <a:endParaRPr kumimoji="1" lang="ja-JP" altLang="en-US" sz="4400" b="1" dirty="0">
              <a:latin typeface="+mj-lt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83884" y="1067997"/>
            <a:ext cx="903266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/>
              <a:t> Author LASTNAME1, Co-author LASTNAME2 (font 28)</a:t>
            </a:r>
          </a:p>
          <a:p>
            <a:pPr algn="ctr"/>
            <a:r>
              <a:rPr kumimoji="1" lang="en-US" altLang="ja-JP" sz="2800" dirty="0"/>
              <a:t>    1Author’s organization (font 28)</a:t>
            </a:r>
          </a:p>
          <a:p>
            <a:pPr algn="ctr"/>
            <a:r>
              <a:rPr kumimoji="1" lang="en-US" altLang="ja-JP" sz="2800" dirty="0"/>
              <a:t>    2Co-author’s organization (font 28)</a:t>
            </a:r>
          </a:p>
          <a:p>
            <a:pPr algn="ctr"/>
            <a:r>
              <a:rPr kumimoji="1" lang="en-US" altLang="ja-JP" sz="2800" dirty="0"/>
              <a:t>    Contact: Author’s E-mail address (font 28)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9102" y="3150667"/>
            <a:ext cx="6683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/>
              <a:t>Introduction (A</a:t>
            </a:r>
            <a:r>
              <a:rPr kumimoji="1" lang="en-US" altLang="ja-JP" sz="3200" b="1" dirty="0"/>
              <a:t>rial, 32 </a:t>
            </a:r>
            <a:r>
              <a:rPr kumimoji="1" lang="en-US" altLang="ja-JP" sz="3200" b="1" dirty="0" err="1"/>
              <a:t>pt</a:t>
            </a:r>
            <a:r>
              <a:rPr kumimoji="1" lang="en-US" altLang="ja-JP" sz="3200" b="1" dirty="0"/>
              <a:t>~, Bold)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14310505" y="3146951"/>
            <a:ext cx="13894419" cy="7783115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0211" y="6618405"/>
            <a:ext cx="8029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/>
              <a:t>Experimental details (</a:t>
            </a:r>
            <a:r>
              <a:rPr kumimoji="1" lang="en-US" altLang="ja-JP" sz="3200" b="1" dirty="0"/>
              <a:t>Arial, 32 </a:t>
            </a:r>
            <a:r>
              <a:rPr kumimoji="1" lang="en-US" altLang="ja-JP" sz="3200" b="1" dirty="0" err="1"/>
              <a:t>pt</a:t>
            </a:r>
            <a:r>
              <a:rPr kumimoji="1" lang="en-US" altLang="ja-JP" sz="3200" b="1" dirty="0"/>
              <a:t>~, Bold)</a:t>
            </a:r>
            <a:endParaRPr kumimoji="1" lang="ja-JP" altLang="en-US" sz="32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15386" y="6581970"/>
            <a:ext cx="13894419" cy="809990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416761" y="3180268"/>
            <a:ext cx="8893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Result</a:t>
            </a:r>
            <a:r>
              <a:rPr lang="en-US" altLang="ja-JP" sz="3200" b="1" dirty="0"/>
              <a:t>s</a:t>
            </a:r>
            <a:r>
              <a:rPr lang="ja-JP" altLang="en-US" sz="3200" b="1" dirty="0"/>
              <a:t> </a:t>
            </a:r>
            <a:r>
              <a:rPr lang="en-US" altLang="ja-JP" sz="3200" b="1" dirty="0"/>
              <a:t>and</a:t>
            </a:r>
            <a:r>
              <a:rPr lang="ja-JP" altLang="en-US" sz="3200" b="1" dirty="0"/>
              <a:t> </a:t>
            </a:r>
            <a:r>
              <a:rPr lang="en-US" altLang="ja-JP" sz="3200" b="1" dirty="0"/>
              <a:t>discussion (</a:t>
            </a:r>
            <a:r>
              <a:rPr kumimoji="1" lang="en-US" altLang="ja-JP" sz="3200" b="1" dirty="0"/>
              <a:t>Arial, 32 </a:t>
            </a:r>
            <a:r>
              <a:rPr kumimoji="1" lang="en-US" altLang="ja-JP" sz="3200" b="1" dirty="0" err="1"/>
              <a:t>pt</a:t>
            </a:r>
            <a:r>
              <a:rPr kumimoji="1" lang="en-US" altLang="ja-JP" sz="3200" b="1" dirty="0"/>
              <a:t>~, Bold</a:t>
            </a:r>
            <a:r>
              <a:rPr kumimoji="1" lang="ja-JP" altLang="en-US" sz="3200" b="1" dirty="0"/>
              <a:t>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4310505" y="11198134"/>
            <a:ext cx="13890703" cy="3483739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310505" y="11198134"/>
            <a:ext cx="6939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/>
              <a:t>Conclusions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Arial, 32 </a:t>
            </a:r>
            <a:r>
              <a:rPr kumimoji="1" lang="en-US" altLang="ja-JP" sz="3200" b="1" dirty="0" err="1"/>
              <a:t>pt</a:t>
            </a:r>
            <a:r>
              <a:rPr kumimoji="1" lang="en-US" altLang="ja-JP" sz="3200" b="1" dirty="0"/>
              <a:t>~, Bold</a:t>
            </a:r>
            <a:r>
              <a:rPr kumimoji="1" lang="ja-JP" altLang="en-US" sz="3200" b="1" dirty="0"/>
              <a:t>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4428" y="14819328"/>
            <a:ext cx="5798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Acknowledgments (Arial, 24 </a:t>
            </a:r>
            <a:r>
              <a:rPr lang="en-US" altLang="ja-JP" sz="2400" b="1" dirty="0" err="1"/>
              <a:t>pt</a:t>
            </a:r>
            <a:r>
              <a:rPr lang="en-US" altLang="ja-JP" sz="2400" b="1" dirty="0"/>
              <a:t>~,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Bold)</a:t>
            </a:r>
          </a:p>
          <a:p>
            <a:r>
              <a:rPr kumimoji="1" lang="en-US" altLang="ja-JP" sz="2400" dirty="0"/>
              <a:t>References</a:t>
            </a:r>
            <a:r>
              <a:rPr lang="ja-JP" altLang="en-US" sz="2400" dirty="0"/>
              <a:t> </a:t>
            </a:r>
            <a:r>
              <a:rPr lang="en-US" altLang="ja-JP" sz="2400" dirty="0"/>
              <a:t>(Arial, 24 </a:t>
            </a:r>
            <a:r>
              <a:rPr lang="en-US" altLang="ja-JP" sz="2400" dirty="0" err="1"/>
              <a:t>pt</a:t>
            </a:r>
            <a:r>
              <a:rPr lang="en-US" altLang="ja-JP" sz="2400" dirty="0"/>
              <a:t>~, No bold)</a:t>
            </a:r>
            <a:endParaRPr kumimoji="1" lang="ja-JP" altLang="en-US" sz="24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198354" y="15615663"/>
            <a:ext cx="28006570" cy="584775"/>
            <a:chOff x="198354" y="15615663"/>
            <a:chExt cx="28006570" cy="584775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3750034" y="15615663"/>
              <a:ext cx="13003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3200" dirty="0">
                  <a:solidFill>
                    <a:srgbClr val="00B050"/>
                  </a:solidFill>
                </a:rPr>
                <a:t>80 cm</a:t>
              </a:r>
              <a:endParaRPr kumimoji="1" lang="ja-JP" altLang="en-US" sz="3200" dirty="0">
                <a:solidFill>
                  <a:srgbClr val="00B050"/>
                </a:solidFill>
              </a:endParaRPr>
            </a:p>
          </p:txBody>
        </p:sp>
        <p:cxnSp>
          <p:nvCxnSpPr>
            <p:cNvPr id="29" name="直線矢印コネクタ 28"/>
            <p:cNvCxnSpPr/>
            <p:nvPr/>
          </p:nvCxnSpPr>
          <p:spPr>
            <a:xfrm flipH="1">
              <a:off x="198354" y="15908050"/>
              <a:ext cx="13320000" cy="0"/>
            </a:xfrm>
            <a:prstGeom prst="straightConnector1">
              <a:avLst/>
            </a:prstGeom>
            <a:ln w="28575" cap="rnd">
              <a:solidFill>
                <a:srgbClr val="00B050"/>
              </a:solidFill>
              <a:round/>
              <a:headEnd type="none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rot="10800000" flipH="1">
              <a:off x="15388924" y="15908050"/>
              <a:ext cx="12816000" cy="0"/>
            </a:xfrm>
            <a:prstGeom prst="straightConnector1">
              <a:avLst/>
            </a:prstGeom>
            <a:ln w="28575" cap="rnd">
              <a:solidFill>
                <a:srgbClr val="00B050"/>
              </a:solidFill>
              <a:round/>
              <a:headEnd type="none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 rot="16200000">
            <a:off x="20857470" y="7687552"/>
            <a:ext cx="15301225" cy="584775"/>
            <a:chOff x="6887918" y="15615664"/>
            <a:chExt cx="15301225" cy="584775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13750034" y="15615664"/>
              <a:ext cx="13003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3200" dirty="0">
                  <a:solidFill>
                    <a:srgbClr val="00B050"/>
                  </a:solidFill>
                </a:rPr>
                <a:t>45</a:t>
              </a:r>
              <a:r>
                <a:rPr kumimoji="1" lang="en-US" altLang="ja-JP" sz="3200" dirty="0">
                  <a:solidFill>
                    <a:srgbClr val="00B050"/>
                  </a:solidFill>
                </a:rPr>
                <a:t> cm</a:t>
              </a:r>
              <a:endParaRPr kumimoji="1" lang="ja-JP" altLang="en-US" sz="3200" dirty="0">
                <a:solidFill>
                  <a:srgbClr val="00B050"/>
                </a:solidFill>
              </a:endParaRPr>
            </a:p>
          </p:txBody>
        </p:sp>
        <p:cxnSp>
          <p:nvCxnSpPr>
            <p:cNvPr id="34" name="直線矢印コネクタ 33"/>
            <p:cNvCxnSpPr/>
            <p:nvPr/>
          </p:nvCxnSpPr>
          <p:spPr>
            <a:xfrm flipH="1">
              <a:off x="6887918" y="15908063"/>
              <a:ext cx="6480000" cy="0"/>
            </a:xfrm>
            <a:prstGeom prst="straightConnector1">
              <a:avLst/>
            </a:prstGeom>
            <a:ln w="28575" cap="rnd">
              <a:solidFill>
                <a:srgbClr val="00B050"/>
              </a:solidFill>
              <a:round/>
              <a:headEnd type="none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rot="10800000" flipH="1">
              <a:off x="15421143" y="15908133"/>
              <a:ext cx="6768000" cy="0"/>
            </a:xfrm>
            <a:prstGeom prst="straightConnector1">
              <a:avLst/>
            </a:prstGeom>
            <a:ln w="28575" cap="rnd">
              <a:solidFill>
                <a:srgbClr val="00B050"/>
              </a:solidFill>
              <a:round/>
              <a:headEnd type="none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944F67-065C-4057-9996-1DF0460B7FF7}"/>
              </a:ext>
            </a:extLst>
          </p:cNvPr>
          <p:cNvSpPr txBox="1"/>
          <p:nvPr/>
        </p:nvSpPr>
        <p:spPr>
          <a:xfrm>
            <a:off x="89614" y="192108"/>
            <a:ext cx="50465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Poster ID: </a:t>
            </a:r>
            <a:r>
              <a:rPr lang="en-US" altLang="ja-JP" sz="4400" dirty="0" err="1">
                <a:latin typeface="Arial" panose="020B0604020202020204" pitchFamily="34" charset="0"/>
                <a:cs typeface="Arial" panose="020B0604020202020204" pitchFamily="34" charset="0"/>
              </a:rPr>
              <a:t>x_x-xxxx</a:t>
            </a:r>
            <a:endParaRPr lang="en-US" altLang="ja-JP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87B153A-41CA-ED62-A8ED-66C700C8C106}"/>
              </a:ext>
            </a:extLst>
          </p:cNvPr>
          <p:cNvSpPr txBox="1"/>
          <p:nvPr/>
        </p:nvSpPr>
        <p:spPr>
          <a:xfrm>
            <a:off x="477763" y="7433625"/>
            <a:ext cx="13272271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020727" algn="just"/>
            <a:r>
              <a:rPr lang="en-US" alt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Standardized guidelines for PVSEC-33 online poster presentations</a:t>
            </a:r>
          </a:p>
          <a:p>
            <a:pPr algn="just"/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The poster size should be (16:9). (ex. 800 x 450 mm)</a:t>
            </a:r>
          </a:p>
          <a:p>
            <a:pPr marL="365125" indent="-365125" algn="just">
              <a:buFont typeface="Wingdings" pitchFamily="2" charset="2"/>
              <a:buChar char="q"/>
            </a:pP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Your poster should be prepared and presented in English.</a:t>
            </a:r>
          </a:p>
          <a:p>
            <a:pPr marL="365125" indent="-365125" algn="just">
              <a:buFont typeface="Wingdings" pitchFamily="2" charset="2"/>
              <a:buChar char="q"/>
            </a:pP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Please ensure that the Title and Authors’ names are clearly visible, font size recommendations are provided above.</a:t>
            </a:r>
          </a:p>
          <a:p>
            <a:pPr marL="365125" indent="-365125" algn="just">
              <a:buFont typeface="Wingdings" pitchFamily="2" charset="2"/>
              <a:buChar char="q"/>
            </a:pP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Poster presenter’s name should be underlined.</a:t>
            </a:r>
          </a:p>
          <a:p>
            <a:pPr marL="365125" indent="-365125" algn="just">
              <a:buFont typeface="Wingdings" pitchFamily="2" charset="2"/>
              <a:buChar char="q"/>
            </a:pP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Please use Arial fonts as far as possible.</a:t>
            </a:r>
          </a:p>
          <a:p>
            <a:pPr marL="365125" indent="-365125" algn="just"/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 algn="just">
              <a:buFont typeface="Wingdings" pitchFamily="2" charset="2"/>
              <a:buChar char="q"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Recommended size and minimum size of text within the poster are 24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~ and 18,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193136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Arial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200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Cookie Cookie</cp:lastModifiedBy>
  <cp:revision>40</cp:revision>
  <dcterms:created xsi:type="dcterms:W3CDTF">2020-07-05T23:44:51Z</dcterms:created>
  <dcterms:modified xsi:type="dcterms:W3CDTF">2022-07-26T12:19:09Z</dcterms:modified>
</cp:coreProperties>
</file>